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3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AEB6475-5188-4981-8340-0DA496081FF2}" type="datetimeFigureOut">
              <a:rPr lang="fa-IR" smtClean="0"/>
              <a:pPr/>
              <a:t>07/27/1435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D1B788A4-0808-4DEE-BB14-626ADB81D17B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xmlns="" val="12157945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a-IR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2463872-5C60-4BD7-986C-9D6E9B9119BD}" type="slidenum">
              <a:rPr lang="fa-IR" altLang="en-US">
                <a:solidFill>
                  <a:prstClr val="black"/>
                </a:solidFill>
              </a:rPr>
              <a:pPr eaLnBrk="1" hangingPunct="1"/>
              <a:t>2</a:t>
            </a:fld>
            <a:endParaRPr lang="fa-IR" altLang="en-US">
              <a:solidFill>
                <a:prstClr val="black"/>
              </a:solidFill>
            </a:endParaRPr>
          </a:p>
        </p:txBody>
      </p:sp>
      <p:sp>
        <p:nvSpPr>
          <p:cNvPr id="20485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a-IR" altLang="en-US">
                <a:solidFill>
                  <a:prstClr val="black"/>
                </a:solidFill>
              </a:rPr>
              <a:t>دبيرخانه هم انديشي تخصصي صاحبنظران درمان كشور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دبیرخانه ستاد اجرایی طرح تحول نظام سلامت دانشگاه علوم پزشکی شهرکرد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دبیرخانه ستاد اجرایی طرح تحول نظام سلامت دانشگاه علوم پزشکی شهرکرد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دبیرخانه ستاد اجرایی طرح تحول نظام سلامت دانشگاه علوم پزشکی شهرکرد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1">
              <a:defRPr/>
            </a:pPr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algn="r" rtl="1">
                <a:defRPr/>
              </a:pPr>
              <a:endParaRPr lang="en-US">
                <a:solidFill>
                  <a:prstClr val="black"/>
                </a:solidFill>
                <a:cs typeface="Arial" charset="0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2147483647 w 5760"/>
                <a:gd name="T3" fmla="*/ 0 h 528"/>
                <a:gd name="T4" fmla="*/ 2147483647 w 5760"/>
                <a:gd name="T5" fmla="*/ 2147483647 h 528"/>
                <a:gd name="T6" fmla="*/ 2147483647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pPr algn="r" rtl="1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fa-IR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rtl="1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Picture 6" descr="C:\Users\mirzaei\Desktop\iran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35888" y="63500"/>
            <a:ext cx="1300162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6" descr="C:\Users\mirzaei\Desktop\معاونت درمان.jp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263" y="63500"/>
            <a:ext cx="827087" cy="1133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ct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cs typeface="B Titr" panose="00000700000000000000" pitchFamily="2" charset="-78"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  <a:cs typeface="B Nazanin" panose="00000400000000000000" pitchFamily="2" charset="-78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BBEE27C0-F8DB-426F-84F1-F36BB473A0A8}" type="slidenum">
              <a:rPr lang="fa-IR"/>
              <a:pPr>
                <a:defRPr/>
              </a:pPr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xmlns="" val="39474281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65125" indent="-255588" algn="just">
              <a:buFont typeface="Wingdings" panose="05000000000000000000" pitchFamily="2" charset="2"/>
              <a:buChar char="ü"/>
              <a:defRPr>
                <a:cs typeface="B Nazanin" panose="00000400000000000000" pitchFamily="2" charset="-78"/>
              </a:defRPr>
            </a:lvl1pPr>
            <a:lvl2pPr marL="620713" indent="-228600" algn="just">
              <a:buFont typeface="Wingdings" panose="05000000000000000000" pitchFamily="2" charset="2"/>
              <a:buChar char="ü"/>
              <a:defRPr>
                <a:cs typeface="B Nazanin" panose="00000400000000000000" pitchFamily="2" charset="-78"/>
              </a:defRPr>
            </a:lvl2pPr>
            <a:lvl3pPr marL="858838" indent="-228600" algn="just">
              <a:buFont typeface="Wingdings" panose="05000000000000000000" pitchFamily="2" charset="2"/>
              <a:buChar char="ü"/>
              <a:defRPr>
                <a:cs typeface="B Nazanin" panose="00000400000000000000" pitchFamily="2" charset="-78"/>
              </a:defRPr>
            </a:lvl3pPr>
            <a:lvl4pPr marL="1143000" indent="-228600" algn="just">
              <a:buFont typeface="Wingdings" panose="05000000000000000000" pitchFamily="2" charset="2"/>
              <a:buChar char="ü"/>
              <a:defRPr>
                <a:cs typeface="B Nazanin" panose="00000400000000000000" pitchFamily="2" charset="-78"/>
              </a:defRPr>
            </a:lvl4pPr>
            <a:lvl5pPr marL="1371600" indent="-228600" algn="just">
              <a:buFont typeface="Wingdings" panose="05000000000000000000" pitchFamily="2" charset="2"/>
              <a:buChar char="ü"/>
              <a:defRPr>
                <a:cs typeface="B Nazanin" panose="00000400000000000000" pitchFamily="2" charset="-78"/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ctr">
              <a:defRPr>
                <a:cs typeface="B Titr" panose="00000700000000000000" pitchFamily="2" charset="-78"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6DB07A-F4E5-4334-8716-FB8DEC8A3576}" type="slidenum">
              <a:rPr lang="fa-IR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fa-I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23049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rtl="1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rtl="1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C236D6A-AE0D-42C4-876B-B1C9F14FD6AA}" type="slidenum">
              <a:rPr lang="fa-IR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fa-I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558791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F58DE56-6BD6-4241-93D0-9DAE587F5D2F}" type="slidenum">
              <a:rPr lang="fa-IR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fa-I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123268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  <a:extLst/>
          </a:lstStyle>
          <a:p>
            <a:pPr algn="r" rtl="1" fontAlgn="base">
              <a:spcBef>
                <a:spcPct val="0"/>
              </a:spcBef>
              <a:spcAft>
                <a:spcPct val="0"/>
              </a:spcAft>
              <a:defRPr/>
            </a:pPr>
            <a:endParaRPr lang="fa-IR">
              <a:solidFill>
                <a:prstClr val="black"/>
              </a:solidFill>
            </a:endParaRPr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2F7D5C6-8D12-44CC-A9C5-47177F784A15}" type="slidenum">
              <a:rPr lang="fa-IR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fa-I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803326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  <a:extLst/>
          </a:lstStyle>
          <a:p>
            <a:pPr algn="r" rtl="1" fontAlgn="base">
              <a:spcBef>
                <a:spcPct val="0"/>
              </a:spcBef>
              <a:spcAft>
                <a:spcPct val="0"/>
              </a:spcAft>
              <a:defRPr/>
            </a:pPr>
            <a:endParaRPr lang="fa-IR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  <a:extLst/>
          </a:lstStyle>
          <a:p>
            <a:pPr algn="r" rtl="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a-IR" smtClean="0">
                <a:solidFill>
                  <a:prstClr val="white"/>
                </a:solidFill>
              </a:rPr>
              <a:t>دبیرخانه ستاد اجرایی طرح تحول نظام سلامت دانشگاه علوم پزشکی شهرکرد</a:t>
            </a:r>
            <a:endParaRPr lang="fa-IR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1EB964A-B8E4-41CB-AA7F-920C1D58D593}" type="slidenum">
              <a:rPr lang="fa-IR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fa-I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99400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1D43CC-2E66-4BE6-9697-C47FB87F5C70}" type="slidenum">
              <a:rPr lang="fa-IR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fa-I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013418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C61C698-B0D7-4E18-9BD7-3830AC687B83}" type="slidenum">
              <a:rPr lang="fa-IR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fa-I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172049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دبیرخانه ستاد اجرایی طرح تحول نظام سلامت دانشگاه علوم پزشکی شهرکرد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algn="r" rtl="1">
              <a:defRPr/>
            </a:pPr>
            <a:endParaRPr lang="en-US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6" name="Freeform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2147483647 h 588"/>
              <a:gd name="T6" fmla="*/ 2147483647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algn="r" rtl="1" fontAlgn="base">
              <a:spcBef>
                <a:spcPct val="0"/>
              </a:spcBef>
              <a:spcAft>
                <a:spcPct val="0"/>
              </a:spcAft>
              <a:defRPr/>
            </a:pPr>
            <a:endParaRPr lang="fa-IR">
              <a:solidFill>
                <a:prstClr val="white"/>
              </a:solidFill>
              <a:latin typeface="Arial" pitchFamily="34" charset="0"/>
            </a:endParaRPr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1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rtl="1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rtl="1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4B2A1E39-4E98-4B33-8605-8A995582407D}" type="slidenum">
              <a:rPr lang="fa-IR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fa-I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434217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4C2F4-31BB-4EBA-86D5-7B066764C6C9}" type="slidenum">
              <a:rPr lang="fa-IR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fa-I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94843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38DE4-3639-4D49-9BFC-6F4E74B37BF7}" type="slidenum">
              <a:rPr lang="fa-IR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fa-I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2103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دبیرخانه ستاد اجرایی طرح تحول نظام سلامت دانشگاه علوم پزشکی شهرکرد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دبیرخانه ستاد اجرایی طرح تحول نظام سلامت دانشگاه علوم پزشکی شهرکرد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دبیرخانه ستاد اجرایی طرح تحول نظام سلامت دانشگاه علوم پزشکی شهرکرد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دبیرخانه ستاد اجرایی طرح تحول نظام سلامت دانشگاه علوم پزشکی شهرکرد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دبیرخانه ستاد اجرایی طرح تحول نظام سلامت دانشگاه علوم پزشکی شهرکرد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دبیرخانه ستاد اجرایی طرح تحول نظام سلامت دانشگاه علوم پزشکی شهرکرد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دبیرخانه ستاد اجرایی طرح تحول نظام سلامت دانشگاه علوم پزشکی شهرکرد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a-IR" smtClean="0"/>
              <a:t>دبیرخانه ستاد اجرایی طرح تحول نظام سلامت دانشگاه علوم پزشکی شهرکرد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algn="r" rtl="1">
              <a:defRPr/>
            </a:pPr>
            <a:endParaRPr lang="en-US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027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2147483647 h 588"/>
              <a:gd name="T6" fmla="*/ 2147483647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algn="r" rtl="1" fontAlgn="base">
              <a:spcBef>
                <a:spcPct val="0"/>
              </a:spcBef>
              <a:spcAft>
                <a:spcPct val="0"/>
              </a:spcAft>
              <a:defRPr/>
            </a:pPr>
            <a:endParaRPr lang="fa-IR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1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 rtl="1">
              <a:defRPr/>
            </a:pPr>
            <a:fld id="{8AD24685-91AA-452A-AA64-8D63B6C2007E}" type="slidenum">
              <a:rPr lang="fa-IR">
                <a:solidFill>
                  <a:prstClr val="black"/>
                </a:solidFill>
              </a:rPr>
              <a:pPr rtl="1">
                <a:defRPr/>
              </a:pPr>
              <a:t>‹#›</a:t>
            </a:fld>
            <a:endParaRPr lang="fa-IR">
              <a:solidFill>
                <a:prstClr val="black"/>
              </a:solidFill>
            </a:endParaRPr>
          </a:p>
        </p:txBody>
      </p:sp>
      <p:pic>
        <p:nvPicPr>
          <p:cNvPr id="1035" name="Picture 6" descr="C:\Users\mirzaei\Desktop\iran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812088" y="61913"/>
            <a:ext cx="1301750" cy="113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6" descr="C:\Users\mirzaei\Desktop\معاونت درمان.jpg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5250" y="95250"/>
            <a:ext cx="804863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692392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rtl="1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B Titr" panose="00000700000000000000" pitchFamily="2" charset="-78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B Titr" pitchFamily="2" charset="-78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B Titr" pitchFamily="2" charset="-78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B Titr" pitchFamily="2" charset="-78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B Titr" pitchFamily="2" charset="-78"/>
        </a:defRPr>
      </a:lvl5pPr>
      <a:lvl6pPr marL="457200" algn="l" rtl="1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  <a:cs typeface="Arial" pitchFamily="34" charset="0"/>
        </a:defRPr>
      </a:lvl9pPr>
      <a:extLst/>
    </p:titleStyle>
    <p:bodyStyle>
      <a:lvl1pPr marL="365125" indent="-255588" algn="just" rtl="1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" pitchFamily="2" charset="2"/>
        <a:buChar char="ü"/>
        <a:defRPr sz="2700" kern="1200">
          <a:solidFill>
            <a:schemeClr val="tx1"/>
          </a:solidFill>
          <a:latin typeface="+mn-lt"/>
          <a:ea typeface="+mn-ea"/>
          <a:cs typeface="B Nazanin" panose="00000400000000000000" pitchFamily="2" charset="-78"/>
        </a:defRPr>
      </a:lvl1pPr>
      <a:lvl2pPr marL="620713" indent="-228600" algn="just" rtl="1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Wingdings" pitchFamily="2" charset="2"/>
        <a:buChar char="ü"/>
        <a:defRPr sz="2300" kern="1200">
          <a:solidFill>
            <a:schemeClr val="tx1"/>
          </a:solidFill>
          <a:latin typeface="+mn-lt"/>
          <a:ea typeface="+mn-ea"/>
          <a:cs typeface="B Nazanin" panose="00000400000000000000" pitchFamily="2" charset="-78"/>
        </a:defRPr>
      </a:lvl2pPr>
      <a:lvl3pPr marL="858838" indent="-228600" algn="just" rtl="1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" pitchFamily="2" charset="2"/>
        <a:buChar char="ü"/>
        <a:defRPr sz="2100" kern="1200">
          <a:solidFill>
            <a:schemeClr val="tx1"/>
          </a:solidFill>
          <a:latin typeface="+mn-lt"/>
          <a:ea typeface="+mn-ea"/>
          <a:cs typeface="B Nazanin" panose="00000400000000000000" pitchFamily="2" charset="-78"/>
        </a:defRPr>
      </a:lvl3pPr>
      <a:lvl4pPr marL="1143000" indent="-228600" algn="just" rtl="1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" pitchFamily="2" charset="2"/>
        <a:buChar char="ü"/>
        <a:defRPr sz="1900" kern="1200">
          <a:solidFill>
            <a:schemeClr val="tx1"/>
          </a:solidFill>
          <a:latin typeface="+mn-lt"/>
          <a:ea typeface="+mn-ea"/>
          <a:cs typeface="B Nazanin" panose="00000400000000000000" pitchFamily="2" charset="-78"/>
        </a:defRPr>
      </a:lvl4pPr>
      <a:lvl5pPr marL="1371600" indent="-228600" algn="just" rtl="1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" pitchFamily="2" charset="2"/>
        <a:buChar char="ü"/>
        <a:defRPr sz="2000" kern="1200">
          <a:solidFill>
            <a:schemeClr val="tx1"/>
          </a:solidFill>
          <a:latin typeface="+mn-lt"/>
          <a:ea typeface="+mn-ea"/>
          <a:cs typeface="B Nazanin" panose="00000400000000000000" pitchFamily="2" charset="-78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DELAN\Desktop\besm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850" y="1125538"/>
            <a:ext cx="7164388" cy="472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135354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-1" y="1493838"/>
          <a:ext cx="9090026" cy="5719762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867337"/>
                <a:gridCol w="954578"/>
                <a:gridCol w="1227011"/>
                <a:gridCol w="954578"/>
                <a:gridCol w="1014107"/>
                <a:gridCol w="963696"/>
                <a:gridCol w="1499440"/>
                <a:gridCol w="609279"/>
              </a:tblGrid>
              <a:tr h="604074">
                <a:tc>
                  <a:txBody>
                    <a:bodyPr/>
                    <a:lstStyle/>
                    <a:p>
                      <a:pPr rtl="1"/>
                      <a:endParaRPr lang="fa-IR" sz="2800" b="1" dirty="0"/>
                    </a:p>
                  </a:txBody>
                  <a:tcPr marL="91447" marR="91447" marT="45726" marB="45726"/>
                </a:tc>
                <a:tc>
                  <a:txBody>
                    <a:bodyPr/>
                    <a:lstStyle/>
                    <a:p>
                      <a:pPr rtl="1"/>
                      <a:endParaRPr lang="fa-IR" sz="2800" b="1"/>
                    </a:p>
                  </a:txBody>
                  <a:tcPr marL="91447" marR="91447" marT="45726" marB="45726"/>
                </a:tc>
                <a:tc>
                  <a:txBody>
                    <a:bodyPr/>
                    <a:lstStyle/>
                    <a:p>
                      <a:pPr rtl="1"/>
                      <a:endParaRPr lang="fa-IR" sz="2800" b="1"/>
                    </a:p>
                  </a:txBody>
                  <a:tcPr marL="91447" marR="91447" marT="45726" marB="45726"/>
                </a:tc>
                <a:tc>
                  <a:txBody>
                    <a:bodyPr/>
                    <a:lstStyle/>
                    <a:p>
                      <a:pPr rtl="1"/>
                      <a:endParaRPr lang="fa-IR" sz="2800" b="1"/>
                    </a:p>
                  </a:txBody>
                  <a:tcPr marL="91447" marR="91447" marT="45726" marB="45726"/>
                </a:tc>
                <a:tc>
                  <a:txBody>
                    <a:bodyPr/>
                    <a:lstStyle/>
                    <a:p>
                      <a:pPr rtl="1"/>
                      <a:endParaRPr lang="fa-IR" sz="2800" b="1"/>
                    </a:p>
                  </a:txBody>
                  <a:tcPr marL="91447" marR="91447" marT="45726" marB="45726"/>
                </a:tc>
                <a:tc>
                  <a:txBody>
                    <a:bodyPr/>
                    <a:lstStyle/>
                    <a:p>
                      <a:pPr rtl="1"/>
                      <a:endParaRPr lang="fa-IR" sz="2800" b="1"/>
                    </a:p>
                  </a:txBody>
                  <a:tcPr marL="91447" marR="91447" marT="45726" marB="45726"/>
                </a:tc>
                <a:tc>
                  <a:txBody>
                    <a:bodyPr/>
                    <a:lstStyle/>
                    <a:p>
                      <a:pPr rtl="1"/>
                      <a:endParaRPr lang="fa-IR" sz="2800" b="1"/>
                    </a:p>
                  </a:txBody>
                  <a:tcPr marL="91447" marR="91447" marT="45726" marB="45726"/>
                </a:tc>
                <a:tc>
                  <a:txBody>
                    <a:bodyPr/>
                    <a:lstStyle/>
                    <a:p>
                      <a:pPr rtl="1"/>
                      <a:endParaRPr lang="fa-IR" sz="2800" b="1"/>
                    </a:p>
                  </a:txBody>
                  <a:tcPr marL="91447" marR="91447" marT="45726" marB="45726"/>
                </a:tc>
              </a:tr>
              <a:tr h="1426644">
                <a:tc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1800" b="1" dirty="0">
                          <a:latin typeface="Calibri"/>
                          <a:ea typeface="Times New Roman"/>
                          <a:cs typeface="B Nazanin"/>
                        </a:rPr>
                        <a:t>سناریوی ارائه خدمت</a:t>
                      </a:r>
                      <a:endParaRPr lang="en-US" sz="16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1800" b="1">
                          <a:latin typeface="Calibri"/>
                          <a:ea typeface="Times New Roman"/>
                          <a:cs typeface="B Nazanin"/>
                        </a:rPr>
                        <a:t>سهم متخصص بيرون از مركز</a:t>
                      </a:r>
                      <a:endParaRPr lang="en-US" sz="1600" b="1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1800" b="1">
                          <a:latin typeface="Calibri"/>
                          <a:ea typeface="Times New Roman"/>
                          <a:cs typeface="B Nazanin"/>
                        </a:rPr>
                        <a:t>سهم متخصص زنان مقيم بيمارستان</a:t>
                      </a:r>
                      <a:endParaRPr lang="en-US" sz="1600" b="1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1800" b="1">
                          <a:latin typeface="Calibri"/>
                          <a:ea typeface="Times New Roman"/>
                          <a:cs typeface="B Nazanin"/>
                        </a:rPr>
                        <a:t>سهم ماماي دفتر كار</a:t>
                      </a:r>
                      <a:endParaRPr lang="en-US" sz="1600" b="1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1800" b="1">
                          <a:latin typeface="Calibri"/>
                          <a:ea typeface="Times New Roman"/>
                          <a:cs typeface="B Nazanin"/>
                        </a:rPr>
                        <a:t>سهم مامای بیمارستان</a:t>
                      </a:r>
                      <a:endParaRPr lang="en-US" sz="1600" b="1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1800" b="1">
                          <a:latin typeface="Calibri"/>
                          <a:ea typeface="Times New Roman"/>
                          <a:cs typeface="B Nazanin"/>
                        </a:rPr>
                        <a:t>سهم سایر کارکنان</a:t>
                      </a:r>
                      <a:endParaRPr lang="en-US" sz="1600" b="1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1800" b="1">
                          <a:latin typeface="Calibri"/>
                          <a:ea typeface="Times New Roman"/>
                          <a:cs typeface="B Nazanin"/>
                        </a:rPr>
                        <a:t>سهم صندوق ترویج زایمان طبیعی</a:t>
                      </a:r>
                      <a:endParaRPr lang="en-US" sz="1600" b="1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1800" b="1" dirty="0">
                          <a:latin typeface="Calibri"/>
                          <a:ea typeface="Times New Roman"/>
                          <a:cs typeface="B Nazanin"/>
                        </a:rPr>
                        <a:t>جمع کل</a:t>
                      </a:r>
                      <a:endParaRPr lang="en-US" sz="16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 anchor="ctr"/>
                </a:tc>
              </a:tr>
              <a:tr h="1549078">
                <a:tc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1800" b="1" dirty="0" smtClean="0">
                          <a:latin typeface="Calibri"/>
                          <a:ea typeface="Times New Roman"/>
                          <a:cs typeface="B Nazanin"/>
                        </a:rPr>
                        <a:t>انجام زایمان توسط متخصص غير شاغل در بیمارستان دولتی </a:t>
                      </a:r>
                      <a:endParaRPr lang="en-US" sz="1600" b="1" dirty="0" smtClean="0"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1800" b="1" dirty="0" smtClean="0">
                          <a:latin typeface="Calibri"/>
                          <a:ea typeface="Times New Roman"/>
                          <a:cs typeface="B Nazanin"/>
                        </a:rPr>
                        <a:t>و با کمک ماما</a:t>
                      </a:r>
                      <a:endParaRPr lang="en-US" sz="16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1800" b="1" dirty="0" smtClean="0">
                          <a:latin typeface="Calibri"/>
                          <a:ea typeface="Times New Roman"/>
                          <a:cs typeface="B Nazanin"/>
                        </a:rPr>
                        <a:t>70%</a:t>
                      </a:r>
                      <a:endParaRPr lang="en-US" sz="16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1800" b="1">
                          <a:latin typeface="Calibri"/>
                          <a:ea typeface="Times New Roman"/>
                          <a:cs typeface="B Nazanin"/>
                        </a:rPr>
                        <a:t>0</a:t>
                      </a:r>
                      <a:endParaRPr lang="en-US" sz="1600" b="1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1800" b="1" dirty="0">
                          <a:latin typeface="Calibri"/>
                          <a:ea typeface="Times New Roman"/>
                          <a:cs typeface="B Nazanin"/>
                        </a:rPr>
                        <a:t>-</a:t>
                      </a:r>
                      <a:endParaRPr lang="en-US" sz="16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1800" b="1">
                          <a:latin typeface="Calibri"/>
                          <a:ea typeface="Times New Roman"/>
                          <a:cs typeface="B Nazanin"/>
                        </a:rPr>
                        <a:t>10%</a:t>
                      </a:r>
                      <a:endParaRPr lang="en-US" sz="1600" b="1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1800" b="1">
                          <a:latin typeface="Calibri"/>
                          <a:ea typeface="Times New Roman"/>
                          <a:cs typeface="B Nazanin"/>
                        </a:rPr>
                        <a:t>10%</a:t>
                      </a:r>
                      <a:endParaRPr lang="en-US" sz="1600" b="1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1800" b="1" dirty="0">
                          <a:latin typeface="Calibri"/>
                          <a:ea typeface="Times New Roman"/>
                          <a:cs typeface="B Nazanin"/>
                        </a:rPr>
                        <a:t>10%</a:t>
                      </a:r>
                      <a:endParaRPr lang="en-US" sz="16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1800" b="1" dirty="0">
                          <a:latin typeface="Calibri"/>
                          <a:ea typeface="Times New Roman"/>
                          <a:cs typeface="B Nazanin"/>
                        </a:rPr>
                        <a:t>100%</a:t>
                      </a:r>
                      <a:endParaRPr lang="en-US" sz="16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 anchor="ctr"/>
                </a:tc>
              </a:tr>
              <a:tr h="2139966">
                <a:tc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1800" b="1" dirty="0">
                          <a:latin typeface="Calibri"/>
                          <a:ea typeface="Times New Roman"/>
                          <a:cs typeface="B Nazanin"/>
                        </a:rPr>
                        <a:t>انجام زایمان توسط  ماماي داراي دفتر كار غير شاغل دربیمارستان </a:t>
                      </a:r>
                      <a:r>
                        <a:rPr lang="fa-IR" sz="1800" b="1" dirty="0" smtClean="0">
                          <a:latin typeface="Calibri"/>
                          <a:ea typeface="Times New Roman"/>
                          <a:cs typeface="B Nazanin"/>
                        </a:rPr>
                        <a:t>دولتی</a:t>
                      </a:r>
                      <a:r>
                        <a:rPr lang="fa-IR" sz="1800" b="1" baseline="0" dirty="0" smtClean="0">
                          <a:latin typeface="Calibri"/>
                          <a:ea typeface="Times New Roman"/>
                          <a:cs typeface="B Nazanin"/>
                        </a:rPr>
                        <a:t> </a:t>
                      </a:r>
                      <a:r>
                        <a:rPr lang="fa-IR" sz="1800" b="1" dirty="0" smtClean="0">
                          <a:latin typeface="Calibri"/>
                          <a:ea typeface="Times New Roman"/>
                          <a:cs typeface="B Nazanin"/>
                        </a:rPr>
                        <a:t>و </a:t>
                      </a:r>
                      <a:r>
                        <a:rPr lang="fa-IR" sz="1800" b="1" dirty="0">
                          <a:latin typeface="Calibri"/>
                          <a:ea typeface="Times New Roman"/>
                          <a:cs typeface="B Nazanin"/>
                        </a:rPr>
                        <a:t>با مسئولیت مشترك متخصص</a:t>
                      </a:r>
                      <a:endParaRPr lang="en-US" sz="16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1800" b="1">
                          <a:latin typeface="Calibri"/>
                          <a:ea typeface="Times New Roman"/>
                          <a:cs typeface="B Nazanin"/>
                        </a:rPr>
                        <a:t>0</a:t>
                      </a:r>
                      <a:endParaRPr lang="en-US" sz="1600" b="1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1800" b="1" dirty="0">
                          <a:latin typeface="Calibri"/>
                          <a:ea typeface="Times New Roman"/>
                          <a:cs typeface="B Nazanin"/>
                        </a:rPr>
                        <a:t>20%</a:t>
                      </a:r>
                      <a:endParaRPr lang="en-US" sz="16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1800" b="1">
                          <a:latin typeface="Calibri"/>
                          <a:ea typeface="Times New Roman"/>
                          <a:cs typeface="B Nazanin"/>
                        </a:rPr>
                        <a:t>50%</a:t>
                      </a:r>
                      <a:endParaRPr lang="en-US" sz="1600" b="1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1800" b="1">
                          <a:latin typeface="Calibri"/>
                          <a:ea typeface="Times New Roman"/>
                          <a:cs typeface="B Nazanin"/>
                        </a:rPr>
                        <a:t>10%</a:t>
                      </a:r>
                      <a:endParaRPr lang="en-US" sz="1600" b="1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1800" b="1">
                          <a:latin typeface="Calibri"/>
                          <a:ea typeface="Times New Roman"/>
                          <a:cs typeface="B Nazanin"/>
                        </a:rPr>
                        <a:t>10%</a:t>
                      </a:r>
                      <a:endParaRPr lang="en-US" sz="1600" b="1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1800" b="1">
                          <a:latin typeface="Calibri"/>
                          <a:ea typeface="Times New Roman"/>
                          <a:cs typeface="B Nazanin"/>
                        </a:rPr>
                        <a:t>10%</a:t>
                      </a:r>
                      <a:endParaRPr lang="en-US" sz="1600" b="1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1800" b="1" dirty="0">
                          <a:latin typeface="Calibri"/>
                          <a:ea typeface="Times New Roman"/>
                          <a:cs typeface="B Nazanin"/>
                        </a:rPr>
                        <a:t>100%</a:t>
                      </a:r>
                      <a:endParaRPr lang="en-US" sz="16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6" marR="68586" marT="0" marB="0" anchor="ctr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a-IR" sz="2400" dirty="0" smtClean="0"/>
              <a:t>بازتوزیع درآمد حاصل از تعرفه تشویقی زایمان طبیعی درموارد ارجاع بیمار از مطب / دفترکار توسط متخصص یا مامای غیر شاغل دربیمارستان دولتی 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fa-IR" sz="2400" dirty="0"/>
          </a:p>
        </p:txBody>
      </p:sp>
    </p:spTree>
    <p:extLst>
      <p:ext uri="{BB962C8B-B14F-4D97-AF65-F5344CB8AC3E}">
        <p14:creationId xmlns:p14="http://schemas.microsoft.com/office/powerpoint/2010/main" xmlns="" val="2117695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3200" dirty="0">
                <a:solidFill>
                  <a:schemeClr val="tx1"/>
                </a:solidFill>
                <a:latin typeface="IranNastaliq" pitchFamily="18" charset="0"/>
                <a:cs typeface="IranNastaliq" pitchFamily="18" charset="0"/>
              </a:rPr>
              <a:t/>
            </a:r>
            <a:br>
              <a:rPr lang="en-US" altLang="en-US" sz="3200" dirty="0">
                <a:solidFill>
                  <a:schemeClr val="tx1"/>
                </a:solidFill>
                <a:latin typeface="IranNastaliq" pitchFamily="18" charset="0"/>
                <a:cs typeface="IranNastaliq" pitchFamily="18" charset="0"/>
              </a:rPr>
            </a:br>
            <a:r>
              <a:rPr lang="fa-IR" sz="3200" i="1" dirty="0" smtClean="0">
                <a:solidFill>
                  <a:schemeClr val="accent2">
                    <a:lumMod val="60000"/>
                    <a:lumOff val="40000"/>
                  </a:schemeClr>
                </a:solidFill>
                <a:cs typeface="B Mitra" pitchFamily="2" charset="-78"/>
              </a:rPr>
              <a:t/>
            </a:r>
            <a:br>
              <a:rPr lang="fa-IR" sz="3200" i="1" dirty="0" smtClean="0">
                <a:solidFill>
                  <a:schemeClr val="accent2">
                    <a:lumMod val="60000"/>
                    <a:lumOff val="40000"/>
                  </a:schemeClr>
                </a:solidFill>
                <a:cs typeface="B Mitra" pitchFamily="2" charset="-78"/>
              </a:rPr>
            </a:br>
            <a:endParaRPr lang="en-US" sz="3200" i="1" dirty="0">
              <a:solidFill>
                <a:schemeClr val="accent2">
                  <a:lumMod val="60000"/>
                  <a:lumOff val="40000"/>
                </a:schemeClr>
              </a:solidFill>
              <a:cs typeface="B Mitra" pitchFamily="2" charset="-78"/>
            </a:endParaRPr>
          </a:p>
        </p:txBody>
      </p:sp>
      <p:sp>
        <p:nvSpPr>
          <p:cNvPr id="10243" name="Subtitle 4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/>
            <a:r>
              <a:rPr lang="ar-SA" b="1" smtClean="0"/>
              <a:t>دستورالعمل ترویج زايمان طبيعي  با رایگان نمودن فرانشیز</a:t>
            </a:r>
            <a:endParaRPr lang="en-US" smtClean="0"/>
          </a:p>
          <a:p>
            <a:pPr marR="0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xmlns="" val="562359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1"/>
          <p:cNvSpPr>
            <a:spLocks noGrp="1"/>
          </p:cNvSpPr>
          <p:nvPr>
            <p:ph idx="1"/>
          </p:nvPr>
        </p:nvSpPr>
        <p:spPr>
          <a:xfrm>
            <a:off x="457200" y="1481138"/>
            <a:ext cx="8229600" cy="51625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ar-SA" sz="2800" b="1" smtClean="0"/>
              <a:t>بهبود وضعیت سلامت </a:t>
            </a:r>
            <a:r>
              <a:rPr lang="fa-IR" sz="2800" b="1" smtClean="0"/>
              <a:t>مادران</a:t>
            </a:r>
            <a:r>
              <a:rPr lang="ar-SA" sz="2800" b="1" smtClean="0"/>
              <a:t> و نوزادان ازتعهدات بین المللی کشور در راستای </a:t>
            </a:r>
            <a:r>
              <a:rPr lang="ar-SA" sz="2800" b="1" u="sng" smtClean="0"/>
              <a:t>اهداف توسعه هزاره </a:t>
            </a:r>
            <a:r>
              <a:rPr lang="ar-SA" sz="2800" b="1" smtClean="0"/>
              <a:t>با عنوان </a:t>
            </a:r>
            <a:r>
              <a:rPr lang="fa-IR" sz="2800" b="1" smtClean="0"/>
              <a:t>هاي زير است :</a:t>
            </a:r>
          </a:p>
          <a:p>
            <a:pPr>
              <a:buFont typeface="Wingdings" pitchFamily="2" charset="2"/>
              <a:buNone/>
            </a:pPr>
            <a:endParaRPr lang="fa-IR" sz="2800" b="1" smtClean="0"/>
          </a:p>
          <a:p>
            <a:pPr algn="ctr">
              <a:buFont typeface="Wingdings" pitchFamily="2" charset="2"/>
              <a:buNone/>
            </a:pPr>
            <a:r>
              <a:rPr lang="ar-SA" sz="3600" b="1" smtClean="0"/>
              <a:t>" بهبود سلامت مادران در چارچوب بهداشت باروری ”</a:t>
            </a:r>
            <a:endParaRPr lang="fa-IR" sz="3600" b="1" smtClean="0"/>
          </a:p>
          <a:p>
            <a:pPr algn="ctr">
              <a:buFont typeface="Wingdings" pitchFamily="2" charset="2"/>
              <a:buNone/>
            </a:pPr>
            <a:r>
              <a:rPr lang="ar-SA" sz="3600" b="1" smtClean="0"/>
              <a:t> "كاهش ميزان مرگ و مير كودكان</a:t>
            </a:r>
            <a:r>
              <a:rPr lang="fa-IR" sz="3600" b="1" smtClean="0"/>
              <a:t>“</a:t>
            </a:r>
          </a:p>
          <a:p>
            <a:pPr algn="ctr">
              <a:buFont typeface="Wingdings" pitchFamily="2" charset="2"/>
              <a:buNone/>
            </a:pPr>
            <a:endParaRPr lang="fa-IR" sz="3600" b="1" smtClean="0"/>
          </a:p>
          <a:p>
            <a:pPr>
              <a:buFont typeface="Wingdings" pitchFamily="2" charset="2"/>
              <a:buNone/>
            </a:pPr>
            <a:r>
              <a:rPr lang="ar-SA" sz="2800" b="1" smtClean="0"/>
              <a:t>دستیابی به این اهداف مستلزم کاهش شاخص ميزان مرگ و میر مادران و نوزادان در اثر عوارض بارداری و زایمان </a:t>
            </a:r>
            <a:r>
              <a:rPr lang="fa-IR" sz="2800" b="1" smtClean="0"/>
              <a:t> ،</a:t>
            </a:r>
            <a:r>
              <a:rPr lang="ar-SA" sz="2800" b="1" smtClean="0"/>
              <a:t> کاهش </a:t>
            </a:r>
            <a:r>
              <a:rPr lang="fa-IR" sz="2800" b="1" smtClean="0"/>
              <a:t>،</a:t>
            </a:r>
            <a:r>
              <a:rPr lang="ar-SA" sz="2800" b="1" smtClean="0"/>
              <a:t> میزان سزارین هاي بدون انديكاسيون و ترویج زایمان طبیعی می باشد.</a:t>
            </a:r>
            <a:endParaRPr lang="en-US" sz="2800" b="1" smtClean="0"/>
          </a:p>
          <a:p>
            <a:endParaRPr lang="fa-IR" sz="2800" b="1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a-IR" dirty="0" smtClean="0"/>
              <a:t>مقدمه 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xmlns="" val="3158640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fa-IR" sz="4000" b="1" smtClean="0"/>
              <a:t>هدف كلي :</a:t>
            </a:r>
          </a:p>
          <a:p>
            <a:pPr lvl="3"/>
            <a:r>
              <a:rPr lang="ar-SA" sz="2800" smtClean="0"/>
              <a:t>ترويج زايمان طبيعي</a:t>
            </a:r>
            <a:endParaRPr lang="fa-IR" sz="2800" smtClean="0"/>
          </a:p>
          <a:p>
            <a:pPr lvl="3"/>
            <a:endParaRPr lang="fa-IR" sz="2800" smtClean="0"/>
          </a:p>
          <a:p>
            <a:pPr>
              <a:buFont typeface="Wingdings" pitchFamily="2" charset="2"/>
              <a:buNone/>
            </a:pPr>
            <a:r>
              <a:rPr lang="fa-IR" sz="3600" smtClean="0"/>
              <a:t>اهدا</a:t>
            </a:r>
            <a:r>
              <a:rPr lang="fa-IR" sz="4000" b="1" smtClean="0"/>
              <a:t>ف اختصاصي : </a:t>
            </a:r>
            <a:endParaRPr lang="fa-IR" sz="3600" b="1" smtClean="0"/>
          </a:p>
          <a:p>
            <a:pPr lvl="3"/>
            <a:r>
              <a:rPr lang="ar-SA" sz="2800" smtClean="0"/>
              <a:t> كاهش ميزان سزارين بدون انديكاسيون</a:t>
            </a:r>
            <a:endParaRPr lang="fa-IR" sz="2800" smtClean="0"/>
          </a:p>
          <a:p>
            <a:pPr lvl="3"/>
            <a:r>
              <a:rPr lang="ar-SA" sz="2800" smtClean="0"/>
              <a:t> افزايش رضايتمندي مادران</a:t>
            </a:r>
            <a:endParaRPr lang="fa-IR" sz="2800" smtClean="0"/>
          </a:p>
          <a:p>
            <a:pPr lvl="3"/>
            <a:r>
              <a:rPr lang="ar-SA" sz="2800" smtClean="0"/>
              <a:t>كاهش پرداخت از جيب مردم</a:t>
            </a:r>
            <a:endParaRPr lang="fa-IR" sz="2800" smtClean="0"/>
          </a:p>
          <a:p>
            <a:pPr lvl="3"/>
            <a:r>
              <a:rPr lang="ar-SA" sz="2800" smtClean="0"/>
              <a:t>افزايش انگيزه ارائه‌دهندگان خدمات زایمانی دربیمارستان های دولتي</a:t>
            </a:r>
            <a:endParaRPr lang="fa-IR" sz="2800" smtClean="0"/>
          </a:p>
          <a:p>
            <a:r>
              <a:rPr lang="ar-SA" smtClean="0"/>
              <a:t> </a:t>
            </a:r>
            <a:endParaRPr lang="en-US" smtClean="0"/>
          </a:p>
          <a:p>
            <a:endParaRPr lang="en-GB" altLang="en-US" smtClean="0">
              <a:cs typeface="Arial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46088" y="274638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fa-IR" dirty="0" smtClean="0"/>
              <a:t>اهداف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34134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1"/>
          <p:cNvSpPr>
            <a:spLocks noGrp="1"/>
          </p:cNvSpPr>
          <p:nvPr>
            <p:ph idx="1"/>
          </p:nvPr>
        </p:nvSpPr>
        <p:spPr>
          <a:xfrm>
            <a:off x="285750" y="1428750"/>
            <a:ext cx="8229600" cy="452596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ar-SA" sz="2800" b="1" smtClean="0"/>
              <a:t>1- رایگان</a:t>
            </a:r>
            <a:r>
              <a:rPr lang="fa-IR" sz="2800" b="1" smtClean="0"/>
              <a:t> نمودن </a:t>
            </a:r>
            <a:r>
              <a:rPr lang="ar-SA" sz="2800" b="1" smtClean="0"/>
              <a:t> فرانشیز زایمان طبیعی در مراكز دولتي</a:t>
            </a:r>
            <a:r>
              <a:rPr lang="fa-IR" sz="2800" b="1" smtClean="0"/>
              <a:t> </a:t>
            </a:r>
            <a:r>
              <a:rPr lang="ar-SA" sz="2800" b="1" smtClean="0"/>
              <a:t>به منظور تشویق مادران باردار به انجام زایمان طبیعی، </a:t>
            </a:r>
            <a:endParaRPr lang="en-US" sz="2800" b="1" smtClean="0"/>
          </a:p>
          <a:p>
            <a:pPr>
              <a:buFont typeface="Wingdings" pitchFamily="2" charset="2"/>
              <a:buNone/>
            </a:pPr>
            <a:r>
              <a:rPr lang="ar-SA" sz="2800" b="1" smtClean="0"/>
              <a:t>2- پرداخت</a:t>
            </a:r>
            <a:r>
              <a:rPr lang="fa-IR" sz="2800" b="1" smtClean="0"/>
              <a:t> </a:t>
            </a:r>
            <a:r>
              <a:rPr lang="ar-SA" sz="2800" b="1" smtClean="0"/>
              <a:t>تعرفه تشویقی مازاد بر تعرفه مصوب فعلی</a:t>
            </a:r>
            <a:r>
              <a:rPr lang="fa-IR" sz="2800" b="1" smtClean="0"/>
              <a:t> به</a:t>
            </a:r>
            <a:r>
              <a:rPr lang="ar-SA" sz="2800" b="1" smtClean="0"/>
              <a:t> دهندگان خدمت زایمان طبیعی، </a:t>
            </a:r>
            <a:endParaRPr lang="en-US" sz="2800" b="1" smtClean="0"/>
          </a:p>
          <a:p>
            <a:pPr>
              <a:buFont typeface="Wingdings" pitchFamily="2" charset="2"/>
              <a:buNone/>
            </a:pPr>
            <a:r>
              <a:rPr lang="ar-SA" sz="2800" b="1" smtClean="0"/>
              <a:t>3- پرداخت حق الزحمه بیهوشی</a:t>
            </a:r>
            <a:r>
              <a:rPr lang="fa-IR" sz="2800" b="1" smtClean="0"/>
              <a:t> موضعي به </a:t>
            </a:r>
            <a:r>
              <a:rPr lang="ar-SA" sz="2800" b="1" smtClean="0"/>
              <a:t>منظور ايجاد انگيزه براي انجام زايمان بي درد</a:t>
            </a:r>
            <a:endParaRPr lang="en-US" sz="2800" b="1" smtClean="0"/>
          </a:p>
          <a:p>
            <a:pPr>
              <a:buFont typeface="Wingdings" pitchFamily="2" charset="2"/>
              <a:buNone/>
            </a:pPr>
            <a:r>
              <a:rPr lang="ar-SA" sz="2800" b="1" smtClean="0"/>
              <a:t>4- </a:t>
            </a:r>
            <a:r>
              <a:rPr lang="fa-IR" sz="2800" b="1" smtClean="0"/>
              <a:t>ايجاد </a:t>
            </a:r>
            <a:r>
              <a:rPr lang="ar-SA" sz="2800" b="1" smtClean="0"/>
              <a:t>تسهيلات لازم براي انجام زايمان طبيعي توسط متخصصين زنان غیر شاغل در دانشگاه و ماماهاي داراي دفتركار، در بيمارستان هاي دولتي</a:t>
            </a:r>
            <a:endParaRPr lang="en-US" sz="2800" b="1" smtClean="0"/>
          </a:p>
          <a:p>
            <a:pPr>
              <a:buFont typeface="Wingdings" pitchFamily="2" charset="2"/>
              <a:buNone/>
            </a:pPr>
            <a:r>
              <a:rPr lang="ar-SA" sz="2800" b="1" smtClean="0"/>
              <a:t>5- تخصيص اعتبار ويژه اي به مراکز دولتی</a:t>
            </a:r>
            <a:r>
              <a:rPr lang="fa-IR" sz="2800" b="1" smtClean="0"/>
              <a:t> </a:t>
            </a:r>
            <a:r>
              <a:rPr lang="ar-SA" sz="2800" b="1" smtClean="0"/>
              <a:t>به منظور بهينه سازي ساختار فیزیکی اتاق زایمان</a:t>
            </a:r>
            <a:r>
              <a:rPr lang="fa-IR" sz="2800" b="1" smtClean="0"/>
              <a:t> </a:t>
            </a:r>
            <a:r>
              <a:rPr lang="ar-SA" sz="2800" b="1" smtClean="0"/>
              <a:t>حفظ حریم خصوصي مادر باردار </a:t>
            </a:r>
            <a:endParaRPr lang="fa-IR" sz="2800" b="1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ar-SA" sz="2400" dirty="0" smtClean="0"/>
              <a:t>راهکارهای</a:t>
            </a:r>
            <a:r>
              <a:rPr lang="fa-IR" sz="2400" dirty="0" smtClean="0"/>
              <a:t> </a:t>
            </a:r>
            <a:r>
              <a:rPr lang="ar-SA" sz="2400" dirty="0" smtClean="0"/>
              <a:t>منظور کاهش میزان سزارین بر اساس شاخص های هدف گذاری شده توسط وزارت متبوع و تقویت شاخص های مرتبط با سلامت مادران و نوزادان،</a:t>
            </a:r>
            <a:endParaRPr lang="fa-IR" sz="2400" dirty="0"/>
          </a:p>
        </p:txBody>
      </p:sp>
    </p:spTree>
    <p:extLst>
      <p:ext uri="{BB962C8B-B14F-4D97-AF65-F5344CB8AC3E}">
        <p14:creationId xmlns:p14="http://schemas.microsoft.com/office/powerpoint/2010/main" xmlns="" val="208674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4313" y="1481138"/>
            <a:ext cx="8715375" cy="5376862"/>
          </a:xfrm>
        </p:spPr>
        <p:txBody>
          <a:bodyPr/>
          <a:lstStyle/>
          <a:p>
            <a:pPr marL="623887" indent="-514350">
              <a:buFont typeface="+mj-lt"/>
              <a:buAutoNum type="arabicParenR"/>
              <a:defRPr/>
            </a:pPr>
            <a:r>
              <a:rPr lang="fa-IR" sz="2400" b="1" dirty="0" smtClean="0"/>
              <a:t>تعیین و تهيه لیست پرداخت به هریک از دانشگاههای علوم پزشکی توسط  معاونت درمان وزارت ( بر اساس آخرین گزارش عملکرد تعداد زایمان طبیعی سازمان)</a:t>
            </a:r>
          </a:p>
          <a:p>
            <a:pPr marL="623887" indent="-514350">
              <a:buFont typeface="+mj-lt"/>
              <a:buAutoNum type="arabicParenR"/>
              <a:defRPr/>
            </a:pPr>
            <a:r>
              <a:rPr lang="fa-IR" sz="2400" b="1" dirty="0" smtClean="0"/>
              <a:t>تهيه و ارسال اسناد </a:t>
            </a:r>
            <a:r>
              <a:rPr lang="ar-SA" sz="2400" b="1" dirty="0" smtClean="0"/>
              <a:t>همه بیمه شدگان را به سازمان بیمه سلامت</a:t>
            </a:r>
            <a:endParaRPr lang="fa-IR" sz="2400" b="1" dirty="0" smtClean="0"/>
          </a:p>
          <a:p>
            <a:pPr marL="623887" indent="-514350">
              <a:buFont typeface="+mj-lt"/>
              <a:buAutoNum type="arabicParenR"/>
              <a:defRPr/>
            </a:pPr>
            <a:endParaRPr lang="fa-IR" sz="2400" b="1" dirty="0" smtClean="0"/>
          </a:p>
          <a:p>
            <a:pPr marL="623887" indent="-514350">
              <a:buFont typeface="+mj-lt"/>
              <a:buAutoNum type="arabicParenR"/>
              <a:defRPr/>
            </a:pPr>
            <a:r>
              <a:rPr lang="fa-IR" sz="2400" b="1" dirty="0" smtClean="0"/>
              <a:t>تعيين </a:t>
            </a:r>
            <a:r>
              <a:rPr lang="ar-SA" sz="2400" b="1" dirty="0" smtClean="0"/>
              <a:t>سهم قابل پرداخت به دانشگاه</a:t>
            </a:r>
            <a:r>
              <a:rPr lang="fa-IR" sz="2400" b="1" dirty="0" smtClean="0"/>
              <a:t> توسط </a:t>
            </a:r>
            <a:r>
              <a:rPr lang="ar-SA" sz="2400" b="1" dirty="0" smtClean="0"/>
              <a:t>سازمان بیمه سلامت </a:t>
            </a:r>
            <a:r>
              <a:rPr lang="fa-IR" sz="2400" b="1" dirty="0" smtClean="0"/>
              <a:t>(</a:t>
            </a:r>
            <a:r>
              <a:rPr lang="ar-SA" sz="2400" b="1" dirty="0" smtClean="0"/>
              <a:t>حداکثر 10 روز پس از دریافت اسناد </a:t>
            </a:r>
            <a:r>
              <a:rPr lang="fa-IR" sz="2400" b="1" dirty="0" smtClean="0"/>
              <a:t>)</a:t>
            </a:r>
          </a:p>
          <a:p>
            <a:pPr marL="623887" indent="-514350">
              <a:buFont typeface="+mj-lt"/>
              <a:buAutoNum type="arabicParenR"/>
              <a:defRPr/>
            </a:pPr>
            <a:endParaRPr lang="fa-IR" sz="2400" b="1" dirty="0" smtClean="0"/>
          </a:p>
          <a:p>
            <a:pPr marL="623887" indent="-514350">
              <a:buFont typeface="+mj-lt"/>
              <a:buAutoNum type="arabicParenR"/>
              <a:defRPr/>
            </a:pPr>
            <a:r>
              <a:rPr lang="ar-SA" sz="2400" b="1" dirty="0" smtClean="0"/>
              <a:t>تسویه حساب قطعی </a:t>
            </a:r>
            <a:r>
              <a:rPr lang="fa-IR" sz="2400" b="1" dirty="0" smtClean="0"/>
              <a:t>توسط </a:t>
            </a:r>
            <a:r>
              <a:rPr lang="ar-SA" sz="2400" b="1" dirty="0" smtClean="0"/>
              <a:t>دانشگاه علوم پزشکی بر اساس اعتبارات تخصیصی و سهم هر یک از مراکز درمانی</a:t>
            </a:r>
            <a:endParaRPr lang="fa-IR" sz="2400" b="1" dirty="0" smtClean="0"/>
          </a:p>
          <a:p>
            <a:pPr marL="623887" indent="-514350">
              <a:buFont typeface="Wingdings" pitchFamily="2" charset="2"/>
              <a:buNone/>
              <a:defRPr/>
            </a:pPr>
            <a:endParaRPr lang="fa-IR" sz="2400" b="1" dirty="0" smtClean="0"/>
          </a:p>
          <a:p>
            <a:pPr marL="623887" indent="-514350">
              <a:buFont typeface="+mj-lt"/>
              <a:buAutoNum type="arabicParenR"/>
              <a:defRPr/>
            </a:pPr>
            <a:r>
              <a:rPr lang="ar-SA" sz="2400" b="1" dirty="0" smtClean="0"/>
              <a:t>پرداخت حق الزحمه پزشکان و ماماهای مشمول طرح</a:t>
            </a:r>
            <a:r>
              <a:rPr lang="fa-IR" sz="2400" b="1" dirty="0" smtClean="0"/>
              <a:t> توسط مراكز </a:t>
            </a:r>
            <a:r>
              <a:rPr lang="ar-SA" sz="2400" b="1" dirty="0" smtClean="0"/>
              <a:t> مشمول حداکثر یک هفته پس از دریافت اعتبارات. </a:t>
            </a:r>
            <a:endParaRPr lang="en-US" sz="2400" b="1" dirty="0" smtClean="0"/>
          </a:p>
          <a:p>
            <a:pPr>
              <a:defRPr/>
            </a:pPr>
            <a:endParaRPr lang="fa-IR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fa-IR" dirty="0" smtClean="0"/>
              <a:t>گردش مالي برنامه</a:t>
            </a:r>
            <a:r>
              <a:rPr lang="en-US" dirty="0" smtClean="0"/>
              <a:t/>
            </a:r>
            <a:br>
              <a:rPr lang="en-US" dirty="0" smtClean="0"/>
            </a:b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xmlns="" val="2965873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ar-SA" sz="2400" b="1" smtClean="0"/>
              <a:t>بند الف- </a:t>
            </a:r>
            <a:r>
              <a:rPr lang="fa-IR" sz="2400" b="1" smtClean="0"/>
              <a:t>رعايت </a:t>
            </a:r>
            <a:r>
              <a:rPr lang="ar-SA" sz="2400" b="1" smtClean="0"/>
              <a:t>استانداردهاي ارائه خدمات مامايي و زايمان طبيعي بر اساس کتاب راهنمای کشوری خدمات مامایی و زایمان</a:t>
            </a:r>
            <a:endParaRPr lang="fa-IR" sz="2400" b="1" smtClean="0"/>
          </a:p>
          <a:p>
            <a:pPr>
              <a:buFont typeface="Wingdings" pitchFamily="2" charset="2"/>
              <a:buNone/>
            </a:pPr>
            <a:endParaRPr lang="en-US" sz="2400" b="1" smtClean="0"/>
          </a:p>
          <a:p>
            <a:pPr>
              <a:buFont typeface="Wingdings" pitchFamily="2" charset="2"/>
              <a:buNone/>
            </a:pPr>
            <a:r>
              <a:rPr lang="ar-SA" sz="2400" b="1" smtClean="0"/>
              <a:t>بند ب- برگزار</a:t>
            </a:r>
            <a:r>
              <a:rPr lang="fa-IR" sz="2400" b="1" smtClean="0"/>
              <a:t>ي  </a:t>
            </a:r>
            <a:r>
              <a:rPr lang="ar-SA" sz="2400" b="1" smtClean="0"/>
              <a:t>دوره هاي آموزشي زايمان فيزيولوژیک و اورژانس هاي زايمانی</a:t>
            </a:r>
            <a:r>
              <a:rPr lang="fa-IR" sz="2400" b="1" smtClean="0"/>
              <a:t> توسط </a:t>
            </a:r>
            <a:r>
              <a:rPr lang="ar-SA" sz="2400" b="1" smtClean="0"/>
              <a:t>دانشگاه براي ارائه  دهندگان خدمت</a:t>
            </a:r>
            <a:endParaRPr lang="fa-IR" sz="2400" b="1" smtClean="0"/>
          </a:p>
          <a:p>
            <a:pPr>
              <a:buFont typeface="Wingdings" pitchFamily="2" charset="2"/>
              <a:buNone/>
            </a:pPr>
            <a:endParaRPr lang="en-US" sz="2400" b="1" smtClean="0"/>
          </a:p>
          <a:p>
            <a:pPr>
              <a:buFont typeface="Wingdings" pitchFamily="2" charset="2"/>
              <a:buNone/>
            </a:pPr>
            <a:r>
              <a:rPr lang="ar-SA" sz="2400" b="1" smtClean="0"/>
              <a:t>بند ج – انجام</a:t>
            </a:r>
            <a:r>
              <a:rPr lang="fa-IR" sz="2400" b="1" smtClean="0"/>
              <a:t> </a:t>
            </a:r>
            <a:r>
              <a:rPr lang="ar-SA" sz="2400" b="1" smtClean="0"/>
              <a:t>فعالیت های بازاریابی اجتماعی و تبلیغات رسانه ای جهت ترویچ زایمان طبیعی</a:t>
            </a:r>
            <a:endParaRPr lang="en-US" sz="2400" b="1" smtClean="0"/>
          </a:p>
          <a:p>
            <a:pPr>
              <a:buFont typeface="Wingdings" pitchFamily="2" charset="2"/>
              <a:buNone/>
            </a:pPr>
            <a:r>
              <a:rPr lang="ar-SA" sz="2400" b="1" smtClean="0"/>
              <a:t>بند د- فراهم </a:t>
            </a:r>
            <a:r>
              <a:rPr lang="fa-IR" sz="2400" b="1" smtClean="0"/>
              <a:t>سازي </a:t>
            </a:r>
            <a:r>
              <a:rPr lang="ar-SA" sz="2400" b="1" smtClean="0"/>
              <a:t>تسهیلات لازم جهت برگزاری كلاس هاي آمادگي براي زايمان برای مادران باردار</a:t>
            </a:r>
            <a:r>
              <a:rPr lang="fa-IR" sz="2400" b="1" smtClean="0"/>
              <a:t> توسط </a:t>
            </a:r>
            <a:r>
              <a:rPr lang="ar-SA" sz="2400" b="1" smtClean="0"/>
              <a:t>دانشگاه.</a:t>
            </a:r>
            <a:endParaRPr lang="fa-IR" sz="2400" b="1" smtClean="0"/>
          </a:p>
          <a:p>
            <a:pPr>
              <a:buFont typeface="Wingdings" pitchFamily="2" charset="2"/>
              <a:buNone/>
            </a:pPr>
            <a:r>
              <a:rPr lang="ar-SA" sz="2400" b="1" smtClean="0"/>
              <a:t> </a:t>
            </a:r>
            <a:endParaRPr lang="en-US" sz="2400" b="1" smtClean="0"/>
          </a:p>
          <a:p>
            <a:pPr>
              <a:buFont typeface="Wingdings" pitchFamily="2" charset="2"/>
              <a:buNone/>
            </a:pPr>
            <a:r>
              <a:rPr lang="ar-SA" sz="2400" b="1" smtClean="0"/>
              <a:t>بند ه ثبتاطلاعات مربوط به موالید در سامانه اطلاعات مادران و نوزادان ایرانیان وزارت بهداشت-</a:t>
            </a:r>
            <a:r>
              <a:rPr lang="fa-IR" sz="2400" b="1" smtClean="0"/>
              <a:t>توسط </a:t>
            </a:r>
            <a:r>
              <a:rPr lang="ar-SA" sz="2400" b="1" smtClean="0"/>
              <a:t> بیمارستان</a:t>
            </a:r>
            <a:endParaRPr lang="fa-IR" sz="2400" b="1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fa-IR" dirty="0" smtClean="0"/>
              <a:t>استانداردهاي ارائه خدمت: </a:t>
            </a:r>
            <a:r>
              <a:rPr lang="en-US" dirty="0" smtClean="0"/>
              <a:t/>
            </a:r>
            <a:br>
              <a:rPr lang="en-US" dirty="0" smtClean="0"/>
            </a:b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xmlns="" val="3652495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ar-SA" sz="3200" b="1" smtClean="0"/>
              <a:t>بازتوزیع درآمد حاصل از برنامه اجرايي پرداخت تعرفه تشويقي زايمان طبيعي در بيمارستان هاي دولتي طبق جدول </a:t>
            </a:r>
            <a:r>
              <a:rPr lang="fa-IR" sz="3200" b="1" smtClean="0"/>
              <a:t>تعيين شده ،</a:t>
            </a:r>
            <a:r>
              <a:rPr lang="ar-SA" sz="3200" b="1" smtClean="0"/>
              <a:t> می باشد. </a:t>
            </a:r>
            <a:endParaRPr lang="fa-IR" sz="3200" b="1" smtClean="0"/>
          </a:p>
          <a:p>
            <a:pPr>
              <a:buFont typeface="Wingdings" pitchFamily="2" charset="2"/>
              <a:buNone/>
            </a:pPr>
            <a:endParaRPr lang="fa-IR" sz="3200" b="1" smtClean="0"/>
          </a:p>
          <a:p>
            <a:pPr>
              <a:buFont typeface="Wingdings" pitchFamily="2" charset="2"/>
              <a:buNone/>
            </a:pPr>
            <a:endParaRPr lang="en-US" sz="3200" b="1" smtClean="0"/>
          </a:p>
          <a:p>
            <a:pPr>
              <a:buFont typeface="Wingdings" pitchFamily="2" charset="2"/>
              <a:buNone/>
            </a:pPr>
            <a:r>
              <a:rPr lang="ar-SA" sz="3200" b="1" smtClean="0"/>
              <a:t>تبصره : سهم بیمارستان در جدول باز توزيع دركليه موارد مربوط به تعرفه تشويقي و انگيزشي زايمان طبيعي بايد در راستاي ترويج زايمان طبيعي با اولویت بهینه سازی ساختار فیزیکی بلوک زایمان هزينه گردد.</a:t>
            </a:r>
            <a:endParaRPr lang="en-US" sz="3200" b="1" smtClean="0"/>
          </a:p>
          <a:p>
            <a:endParaRPr lang="fa-IR" sz="3200" b="1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fa-IR" dirty="0" smtClean="0"/>
              <a:t>بازتوزیع منابع </a:t>
            </a:r>
            <a:r>
              <a:rPr lang="en-US" dirty="0" smtClean="0"/>
              <a:t/>
            </a:r>
            <a:br>
              <a:rPr lang="en-US" dirty="0" smtClean="0"/>
            </a:b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xmlns="" val="14858184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357313"/>
          <a:ext cx="9144000" cy="6283707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703427"/>
                <a:gridCol w="986322"/>
                <a:gridCol w="1032634"/>
                <a:gridCol w="1276506"/>
                <a:gridCol w="838825"/>
                <a:gridCol w="633269"/>
                <a:gridCol w="673017"/>
              </a:tblGrid>
              <a:tr h="567416">
                <a:tc gridSpan="5"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2000" b="1" dirty="0">
                          <a:latin typeface="Calibri"/>
                          <a:ea typeface="Times New Roman"/>
                          <a:cs typeface="B Nazanin"/>
                        </a:rPr>
                        <a:t>جدول شماره یک- بازتوزیع درآمد حاصل از تعرفه تشویقی زایمان طبیعی</a:t>
                      </a:r>
                      <a:endParaRPr lang="en-US" sz="18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b="1">
                          <a:latin typeface="Calibri"/>
                          <a:ea typeface="Times New Roman"/>
                          <a:cs typeface="Arial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</a:tr>
              <a:tr h="1188577">
                <a:tc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2000" b="1">
                          <a:latin typeface="Calibri"/>
                          <a:ea typeface="Times New Roman"/>
                          <a:cs typeface="B Nazanin"/>
                        </a:rPr>
                        <a:t>سناریوی ارائه خدمت</a:t>
                      </a:r>
                      <a:endParaRPr lang="en-US" sz="1800" b="1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2000" b="1">
                          <a:latin typeface="Calibri"/>
                          <a:ea typeface="Times New Roman"/>
                          <a:cs typeface="B Nazanin"/>
                        </a:rPr>
                        <a:t>سهم متخصص</a:t>
                      </a:r>
                      <a:endParaRPr lang="en-US" sz="1800" b="1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2000" b="1">
                          <a:latin typeface="Calibri"/>
                          <a:ea typeface="Times New Roman"/>
                          <a:cs typeface="B Nazanin"/>
                        </a:rPr>
                        <a:t>سهم ماما</a:t>
                      </a:r>
                      <a:endParaRPr lang="en-US" sz="1800" b="1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2000" b="1">
                          <a:latin typeface="Calibri"/>
                          <a:ea typeface="Times New Roman"/>
                          <a:cs typeface="B Nazanin"/>
                        </a:rPr>
                        <a:t>سهم سایر کارکنان</a:t>
                      </a:r>
                      <a:endParaRPr lang="en-US" sz="1800" b="1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2000" b="1">
                          <a:latin typeface="Calibri"/>
                          <a:ea typeface="Times New Roman"/>
                          <a:cs typeface="B Nazanin"/>
                        </a:rPr>
                        <a:t>سهم صندوق ترویج زایمان طبیعی</a:t>
                      </a:r>
                      <a:endParaRPr lang="en-US" sz="1800" b="1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2000" b="1" dirty="0">
                          <a:latin typeface="Calibri"/>
                          <a:ea typeface="Times New Roman"/>
                          <a:cs typeface="B Nazanin"/>
                        </a:rPr>
                        <a:t>جمع کل</a:t>
                      </a:r>
                      <a:endParaRPr lang="en-US" sz="18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1091302">
                <a:tc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2000" b="1" dirty="0">
                          <a:latin typeface="Calibri"/>
                          <a:ea typeface="Times New Roman"/>
                          <a:cs typeface="B Nazanin"/>
                        </a:rPr>
                        <a:t>انجام زایمان توسط متخصص تمام وقت (با حضور فیزیکی </a:t>
                      </a:r>
                      <a:r>
                        <a:rPr lang="fa-IR" sz="2000" b="1" dirty="0" smtClean="0">
                          <a:latin typeface="Calibri"/>
                          <a:ea typeface="Times New Roman"/>
                          <a:cs typeface="B Nazanin"/>
                        </a:rPr>
                        <a:t>و </a:t>
                      </a:r>
                      <a:r>
                        <a:rPr lang="fa-IR" sz="2000" b="1" dirty="0">
                          <a:latin typeface="Calibri"/>
                          <a:ea typeface="Times New Roman"/>
                          <a:cs typeface="B Nazanin"/>
                        </a:rPr>
                        <a:t>با کمک </a:t>
                      </a:r>
                      <a:r>
                        <a:rPr lang="fa-IR" sz="2000" b="1" dirty="0" smtClean="0">
                          <a:latin typeface="Calibri"/>
                          <a:ea typeface="Times New Roman"/>
                          <a:cs typeface="B Nazanin"/>
                        </a:rPr>
                        <a:t>ماما)</a:t>
                      </a:r>
                      <a:endParaRPr lang="en-US" sz="18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2000" b="1">
                          <a:latin typeface="Calibri"/>
                          <a:ea typeface="Times New Roman"/>
                          <a:cs typeface="B Nazanin"/>
                        </a:rPr>
                        <a:t>70%</a:t>
                      </a:r>
                      <a:endParaRPr lang="en-US" sz="1800" b="1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2000" b="1">
                          <a:latin typeface="Calibri"/>
                          <a:ea typeface="Times New Roman"/>
                          <a:cs typeface="B Nazanin"/>
                        </a:rPr>
                        <a:t>15%</a:t>
                      </a:r>
                      <a:endParaRPr lang="en-US" sz="1800" b="1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2000" b="1">
                          <a:latin typeface="Calibri"/>
                          <a:ea typeface="Times New Roman"/>
                          <a:cs typeface="B Nazanin"/>
                        </a:rPr>
                        <a:t>10%</a:t>
                      </a:r>
                      <a:endParaRPr lang="en-US" sz="1800" b="1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2000" b="1">
                          <a:latin typeface="Calibri"/>
                          <a:ea typeface="Times New Roman"/>
                          <a:cs typeface="B Nazanin"/>
                        </a:rPr>
                        <a:t>5%</a:t>
                      </a:r>
                      <a:endParaRPr lang="en-US" sz="1800" b="1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2000" b="1">
                          <a:latin typeface="Calibri"/>
                          <a:ea typeface="Times New Roman"/>
                          <a:cs typeface="B Nazanin"/>
                        </a:rPr>
                        <a:t>100%</a:t>
                      </a:r>
                      <a:endParaRPr lang="en-US" sz="1800" b="1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1455069">
                <a:tc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2000" b="1" dirty="0">
                          <a:latin typeface="Calibri"/>
                          <a:ea typeface="Times New Roman"/>
                          <a:cs typeface="B Nazanin"/>
                        </a:rPr>
                        <a:t>انجام زایمان توسط متخصص غیرتمام وقت(با حضور فیزیکی و </a:t>
                      </a:r>
                      <a:r>
                        <a:rPr lang="fa-IR" sz="2000" b="1" dirty="0" smtClean="0">
                          <a:latin typeface="Calibri"/>
                          <a:ea typeface="Times New Roman"/>
                          <a:cs typeface="B Nazanin"/>
                        </a:rPr>
                        <a:t>با </a:t>
                      </a:r>
                      <a:r>
                        <a:rPr lang="fa-IR" sz="2000" b="1" dirty="0">
                          <a:latin typeface="Calibri"/>
                          <a:ea typeface="Times New Roman"/>
                          <a:cs typeface="B Nazanin"/>
                        </a:rPr>
                        <a:t>کمک </a:t>
                      </a:r>
                      <a:r>
                        <a:rPr lang="fa-IR" sz="2000" b="1" dirty="0" smtClean="0">
                          <a:latin typeface="Calibri"/>
                          <a:ea typeface="Times New Roman"/>
                          <a:cs typeface="B Nazanin"/>
                        </a:rPr>
                        <a:t>ماما )</a:t>
                      </a:r>
                      <a:endParaRPr lang="en-US" sz="18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2000" b="1" dirty="0">
                          <a:latin typeface="Calibri"/>
                          <a:ea typeface="Times New Roman"/>
                          <a:cs typeface="B Nazanin"/>
                        </a:rPr>
                        <a:t>60%</a:t>
                      </a:r>
                      <a:endParaRPr lang="en-US" sz="18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2000" b="1">
                          <a:latin typeface="Calibri"/>
                          <a:ea typeface="Times New Roman"/>
                          <a:cs typeface="B Nazanin"/>
                        </a:rPr>
                        <a:t>15%</a:t>
                      </a:r>
                      <a:endParaRPr lang="en-US" sz="1800" b="1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2000" b="1">
                          <a:latin typeface="Calibri"/>
                          <a:ea typeface="Times New Roman"/>
                          <a:cs typeface="B Nazanin"/>
                        </a:rPr>
                        <a:t>10%</a:t>
                      </a:r>
                      <a:endParaRPr lang="en-US" sz="1800" b="1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2000" b="1">
                          <a:latin typeface="Calibri"/>
                          <a:ea typeface="Times New Roman"/>
                          <a:cs typeface="B Nazanin"/>
                        </a:rPr>
                        <a:t>10%</a:t>
                      </a:r>
                      <a:endParaRPr lang="en-US" sz="1800" b="1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2000" b="1">
                          <a:latin typeface="Calibri"/>
                          <a:ea typeface="Times New Roman"/>
                          <a:cs typeface="B Nazanin"/>
                        </a:rPr>
                        <a:t>100%</a:t>
                      </a:r>
                      <a:endParaRPr lang="en-US" sz="1800" b="1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1188577">
                <a:tc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2000" b="1" dirty="0">
                          <a:latin typeface="Calibri"/>
                          <a:ea typeface="Times New Roman"/>
                          <a:cs typeface="B Nazanin"/>
                        </a:rPr>
                        <a:t>انجام زایمان توسط ماما و با مسئولیت مشترک متخصص تمام وقت یا غیر تمام </a:t>
                      </a:r>
                      <a:r>
                        <a:rPr lang="fa-IR" sz="2000" b="1" dirty="0" smtClean="0">
                          <a:latin typeface="Calibri"/>
                          <a:ea typeface="Times New Roman"/>
                          <a:cs typeface="B Nazanin"/>
                        </a:rPr>
                        <a:t>وقت</a:t>
                      </a:r>
                      <a:endParaRPr lang="en-US" sz="18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2000" b="1" dirty="0">
                          <a:latin typeface="Calibri"/>
                          <a:ea typeface="Times New Roman"/>
                          <a:cs typeface="B Nazanin"/>
                        </a:rPr>
                        <a:t>30%</a:t>
                      </a:r>
                      <a:endParaRPr lang="en-US" sz="18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2000" b="1">
                          <a:latin typeface="Calibri"/>
                          <a:ea typeface="Times New Roman"/>
                          <a:cs typeface="B Nazanin"/>
                        </a:rPr>
                        <a:t>35%</a:t>
                      </a:r>
                      <a:endParaRPr lang="en-US" sz="1800" b="1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2000" b="1">
                          <a:latin typeface="Calibri"/>
                          <a:ea typeface="Times New Roman"/>
                          <a:cs typeface="B Nazanin"/>
                        </a:rPr>
                        <a:t>10%</a:t>
                      </a:r>
                      <a:endParaRPr lang="en-US" sz="1800" b="1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2000" b="1" dirty="0">
                          <a:latin typeface="Calibri"/>
                          <a:ea typeface="Times New Roman"/>
                          <a:cs typeface="B Nazanin"/>
                        </a:rPr>
                        <a:t>25%</a:t>
                      </a:r>
                      <a:endParaRPr lang="en-US" sz="18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2000" b="1" dirty="0">
                          <a:latin typeface="Calibri"/>
                          <a:ea typeface="Times New Roman"/>
                          <a:cs typeface="B Nazanin"/>
                        </a:rPr>
                        <a:t>100%</a:t>
                      </a:r>
                      <a:endParaRPr lang="en-US" sz="18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792384">
                <a:tc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2000" b="1">
                          <a:latin typeface="Calibri"/>
                          <a:ea typeface="Times New Roman"/>
                          <a:cs typeface="B Nazanin"/>
                        </a:rPr>
                        <a:t>انجام زایمان توسط ماما و با مسئولیت شخصی</a:t>
                      </a:r>
                      <a:endParaRPr lang="en-US" sz="1800" b="1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2000" b="1">
                          <a:latin typeface="Calibri"/>
                          <a:ea typeface="Times New Roman"/>
                          <a:cs typeface="B Nazanin"/>
                        </a:rPr>
                        <a:t>0%</a:t>
                      </a:r>
                      <a:endParaRPr lang="en-US" sz="1800" b="1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2000" b="1">
                          <a:latin typeface="Calibri"/>
                          <a:ea typeface="Times New Roman"/>
                          <a:cs typeface="B Nazanin"/>
                        </a:rPr>
                        <a:t>60%</a:t>
                      </a:r>
                      <a:endParaRPr lang="en-US" sz="1800" b="1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2000" b="1">
                          <a:latin typeface="Calibri"/>
                          <a:ea typeface="Times New Roman"/>
                          <a:cs typeface="B Nazanin"/>
                        </a:rPr>
                        <a:t>10%</a:t>
                      </a:r>
                      <a:endParaRPr lang="en-US" sz="1800" b="1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2000" b="1">
                          <a:latin typeface="Calibri"/>
                          <a:ea typeface="Times New Roman"/>
                          <a:cs typeface="B Nazanin"/>
                        </a:rPr>
                        <a:t>30%</a:t>
                      </a:r>
                      <a:endParaRPr lang="en-US" sz="1800" b="1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fa-IR" sz="2000" b="1" dirty="0">
                          <a:latin typeface="Calibri"/>
                          <a:ea typeface="Times New Roman"/>
                          <a:cs typeface="B Nazanin"/>
                        </a:rPr>
                        <a:t>100%</a:t>
                      </a:r>
                      <a:endParaRPr lang="en-US" sz="18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a-IR" sz="2800" dirty="0" smtClean="0"/>
              <a:t>بازتوزیع درآمد حاصل از تعرفه تشویقی زایمان طبیعی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fa-IR" sz="2800" dirty="0"/>
          </a:p>
        </p:txBody>
      </p:sp>
    </p:spTree>
    <p:extLst>
      <p:ext uri="{BB962C8B-B14F-4D97-AF65-F5344CB8AC3E}">
        <p14:creationId xmlns:p14="http://schemas.microsoft.com/office/powerpoint/2010/main" xmlns="" val="3291350669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Concourse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oundry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ppt/theme/themeOverride2.xml><?xml version="1.0" encoding="utf-8"?>
<a:themeOverride xmlns:a="http://schemas.openxmlformats.org/drawingml/2006/main">
  <a:clrScheme name="Foundry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ppt/theme/themeOverride3.xml><?xml version="1.0" encoding="utf-8"?>
<a:themeOverride xmlns:a="http://schemas.openxmlformats.org/drawingml/2006/main">
  <a:clrScheme name="Foundry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ppt/theme/themeOverride4.xml><?xml version="1.0" encoding="utf-8"?>
<a:themeOverride xmlns:a="http://schemas.openxmlformats.org/drawingml/2006/main">
  <a:clrScheme name="Foundry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731</Words>
  <Application>Microsoft Office PowerPoint</Application>
  <PresentationFormat>On-screen Show (4:3)</PresentationFormat>
  <Paragraphs>109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4_Concourse</vt:lpstr>
      <vt:lpstr>Slide 1</vt:lpstr>
      <vt:lpstr>  </vt:lpstr>
      <vt:lpstr>مقدمه </vt:lpstr>
      <vt:lpstr>اهداف </vt:lpstr>
      <vt:lpstr>راهکارهای منظور کاهش میزان سزارین بر اساس شاخص های هدف گذاری شده توسط وزارت متبوع و تقویت شاخص های مرتبط با سلامت مادران و نوزادان،</vt:lpstr>
      <vt:lpstr>گردش مالي برنامه </vt:lpstr>
      <vt:lpstr>استانداردهاي ارائه خدمت:  </vt:lpstr>
      <vt:lpstr>بازتوزیع منابع  </vt:lpstr>
      <vt:lpstr>بازتوزیع درآمد حاصل از تعرفه تشویقی زایمان طبیعی </vt:lpstr>
      <vt:lpstr>بازتوزیع درآمد حاصل از تعرفه تشویقی زایمان طبیعی درموارد ارجاع بیمار از مطب / دفترکار توسط متخصص یا مامای غیر شاغل دربیمارستان دولتی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</dc:creator>
  <cp:lastModifiedBy>Modir</cp:lastModifiedBy>
  <cp:revision>2</cp:revision>
  <dcterms:created xsi:type="dcterms:W3CDTF">2006-08-16T00:00:00Z</dcterms:created>
  <dcterms:modified xsi:type="dcterms:W3CDTF">2014-05-26T14:57:32Z</dcterms:modified>
</cp:coreProperties>
</file>